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</p:sldIdLst>
  <p:sldSz cx="18288000" cy="10287000"/>
  <p:notesSz cx="6858000" cy="9144000"/>
  <p:embeddedFontLst>
    <p:embeddedFont>
      <p:font typeface="DM Serif Display" pitchFamily="2" charset="0"/>
      <p:regular r:id="rId11"/>
      <p:italic r:id="rId12"/>
    </p:embeddedFont>
    <p:embeddedFont>
      <p:font typeface="Glacial Indifferenc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FFFF99"/>
    <a:srgbClr val="AB9C92"/>
    <a:srgbClr val="2D2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4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84BFEF-8545-44C4-8E74-B9D50AF3B111}" type="datetimeFigureOut">
              <a:rPr lang="en-ZA" smtClean="0"/>
              <a:t>2024/09/29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DF1F5-117B-4722-84FF-FE050B792357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3359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F1F5-117B-4722-84FF-FE050B792357}" type="slidenum">
              <a:rPr lang="en-ZA" smtClean="0"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19007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F1F5-117B-4722-84FF-FE050B792357}" type="slidenum">
              <a:rPr lang="en-ZA" smtClean="0"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293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DF1F5-117B-4722-84FF-FE050B792357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8391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1.sv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0.sv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24.png"/><Relationship Id="rId1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1.svg"/><Relationship Id="rId4" Type="http://schemas.openxmlformats.org/officeDocument/2006/relationships/image" Target="../media/image10.sv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svg"/><Relationship Id="rId7" Type="http://schemas.openxmlformats.org/officeDocument/2006/relationships/image" Target="../media/image14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eforum.org/reports/the-future-of-jobs-report-2020" TargetMode="External"/><Relationship Id="rId3" Type="http://schemas.openxmlformats.org/officeDocument/2006/relationships/image" Target="../media/image10.svg"/><Relationship Id="rId7" Type="http://schemas.openxmlformats.org/officeDocument/2006/relationships/image" Target="../media/image33.svg"/><Relationship Id="rId12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15.png"/><Relationship Id="rId5" Type="http://schemas.openxmlformats.org/officeDocument/2006/relationships/image" Target="../media/image14.svg"/><Relationship Id="rId10" Type="http://schemas.openxmlformats.org/officeDocument/2006/relationships/image" Target="../media/image21.sv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35.svg"/><Relationship Id="rId7" Type="http://schemas.openxmlformats.org/officeDocument/2006/relationships/image" Target="../media/image13.png"/><Relationship Id="rId12" Type="http://schemas.openxmlformats.org/officeDocument/2006/relationships/image" Target="../media/image16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11" Type="http://schemas.openxmlformats.org/officeDocument/2006/relationships/image" Target="../media/image15.png"/><Relationship Id="rId5" Type="http://schemas.openxmlformats.org/officeDocument/2006/relationships/image" Target="../media/image10.svg"/><Relationship Id="rId10" Type="http://schemas.openxmlformats.org/officeDocument/2006/relationships/image" Target="../media/image21.sv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1"/>
          <p:cNvSpPr/>
          <p:nvPr/>
        </p:nvSpPr>
        <p:spPr>
          <a:xfrm rot="5400000" flipV="1">
            <a:off x="3774610" y="-970135"/>
            <a:ext cx="4094873" cy="6034310"/>
          </a:xfrm>
          <a:custGeom>
            <a:avLst/>
            <a:gdLst/>
            <a:ahLst/>
            <a:cxnLst/>
            <a:rect l="l" t="t" r="r" b="b"/>
            <a:pathLst>
              <a:path w="4094873" h="5398972">
                <a:moveTo>
                  <a:pt x="0" y="5398972"/>
                </a:moveTo>
                <a:lnTo>
                  <a:pt x="4094872" y="5398972"/>
                </a:lnTo>
                <a:lnTo>
                  <a:pt x="4094872" y="0"/>
                </a:lnTo>
                <a:lnTo>
                  <a:pt x="0" y="0"/>
                </a:lnTo>
                <a:lnTo>
                  <a:pt x="0" y="539897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 flipH="1">
            <a:off x="4876800" y="7276441"/>
            <a:ext cx="3184111" cy="2871489"/>
          </a:xfrm>
          <a:custGeom>
            <a:avLst/>
            <a:gdLst/>
            <a:ahLst/>
            <a:cxnLst/>
            <a:rect l="l" t="t" r="r" b="b"/>
            <a:pathLst>
              <a:path w="3184111" h="2871489">
                <a:moveTo>
                  <a:pt x="3184111" y="0"/>
                </a:moveTo>
                <a:lnTo>
                  <a:pt x="0" y="0"/>
                </a:lnTo>
                <a:lnTo>
                  <a:pt x="0" y="2871489"/>
                </a:lnTo>
                <a:lnTo>
                  <a:pt x="3184111" y="2871489"/>
                </a:lnTo>
                <a:lnTo>
                  <a:pt x="31841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21" name="TextBox 21"/>
          <p:cNvSpPr txBox="1"/>
          <p:nvPr/>
        </p:nvSpPr>
        <p:spPr>
          <a:xfrm>
            <a:off x="529692" y="3015096"/>
            <a:ext cx="6780922" cy="2262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9"/>
              </a:lnSpc>
            </a:pPr>
            <a:r>
              <a:rPr lang="en-US" sz="8800" dirty="0">
                <a:solidFill>
                  <a:srgbClr val="E7B391"/>
                </a:solidFill>
                <a:latin typeface="DM Serif Display"/>
              </a:rPr>
              <a:t>CODE CRUSADERS</a:t>
            </a:r>
            <a:endParaRPr lang="en-US" sz="8800" dirty="0">
              <a:solidFill>
                <a:srgbClr val="E7B391"/>
              </a:solidFill>
              <a:latin typeface="DM Serif Display"/>
              <a:sym typeface="DM Serif Display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619018-DF9E-BD63-438F-82F166F3F4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28"/>
          <a:stretch/>
        </p:blipFill>
        <p:spPr>
          <a:xfrm>
            <a:off x="10367789" y="1638298"/>
            <a:ext cx="8350404" cy="7279194"/>
          </a:xfrm>
          <a:prstGeom prst="rect">
            <a:avLst/>
          </a:prstGeom>
        </p:spPr>
      </p:pic>
      <p:sp>
        <p:nvSpPr>
          <p:cNvPr id="33" name="Freeform 12">
            <a:extLst>
              <a:ext uri="{FF2B5EF4-FFF2-40B4-BE49-F238E27FC236}">
                <a16:creationId xmlns:a16="http://schemas.microsoft.com/office/drawing/2014/main" id="{6732C988-3EDC-552B-7E6C-6B3B99068205}"/>
              </a:ext>
            </a:extLst>
          </p:cNvPr>
          <p:cNvSpPr/>
          <p:nvPr/>
        </p:nvSpPr>
        <p:spPr>
          <a:xfrm rot="5400000" flipH="1">
            <a:off x="8674745" y="1802754"/>
            <a:ext cx="3200401" cy="2871489"/>
          </a:xfrm>
          <a:custGeom>
            <a:avLst/>
            <a:gdLst/>
            <a:ahLst/>
            <a:cxnLst/>
            <a:rect l="l" t="t" r="r" b="b"/>
            <a:pathLst>
              <a:path w="3184111" h="2871489">
                <a:moveTo>
                  <a:pt x="3184111" y="0"/>
                </a:moveTo>
                <a:lnTo>
                  <a:pt x="0" y="0"/>
                </a:lnTo>
                <a:lnTo>
                  <a:pt x="0" y="2871489"/>
                </a:lnTo>
                <a:lnTo>
                  <a:pt x="3184111" y="2871489"/>
                </a:lnTo>
                <a:lnTo>
                  <a:pt x="31841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D756355D-4E05-F771-886E-972A53215B98}"/>
              </a:ext>
            </a:extLst>
          </p:cNvPr>
          <p:cNvSpPr txBox="1"/>
          <p:nvPr/>
        </p:nvSpPr>
        <p:spPr>
          <a:xfrm>
            <a:off x="414885" y="5778153"/>
            <a:ext cx="8711909" cy="998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543"/>
              </a:lnSpc>
            </a:pPr>
            <a:r>
              <a:rPr lang="en-US" sz="4800" dirty="0">
                <a:solidFill>
                  <a:srgbClr val="E7B391"/>
                </a:solidFill>
                <a:latin typeface="DM Serif Display"/>
              </a:rPr>
              <a:t>Real Time Skills Assessment</a:t>
            </a:r>
            <a:endParaRPr lang="en-US" sz="4800" dirty="0">
              <a:solidFill>
                <a:srgbClr val="E7B39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644833" y="3808134"/>
            <a:ext cx="4790915" cy="4790915"/>
          </a:xfrm>
          <a:custGeom>
            <a:avLst/>
            <a:gdLst/>
            <a:ahLst/>
            <a:cxnLst/>
            <a:rect l="l" t="t" r="r" b="b"/>
            <a:pathLst>
              <a:path w="4790915" h="4790915">
                <a:moveTo>
                  <a:pt x="0" y="0"/>
                </a:moveTo>
                <a:lnTo>
                  <a:pt x="4790915" y="0"/>
                </a:lnTo>
                <a:lnTo>
                  <a:pt x="4790915" y="4790915"/>
                </a:lnTo>
                <a:lnTo>
                  <a:pt x="0" y="479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-9525" y="0"/>
            <a:ext cx="8272113" cy="8599049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6" name="Freeform 6"/>
          <p:cNvSpPr/>
          <p:nvPr/>
        </p:nvSpPr>
        <p:spPr>
          <a:xfrm>
            <a:off x="14746545" y="1433878"/>
            <a:ext cx="1539947" cy="845046"/>
          </a:xfrm>
          <a:custGeom>
            <a:avLst/>
            <a:gdLst/>
            <a:ahLst/>
            <a:cxnLst/>
            <a:rect l="l" t="t" r="r" b="b"/>
            <a:pathLst>
              <a:path w="1539947" h="845046">
                <a:moveTo>
                  <a:pt x="0" y="0"/>
                </a:moveTo>
                <a:lnTo>
                  <a:pt x="1539947" y="0"/>
                </a:lnTo>
                <a:lnTo>
                  <a:pt x="1539947" y="845046"/>
                </a:lnTo>
                <a:lnTo>
                  <a:pt x="0" y="8450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 flipH="1" flipV="1">
            <a:off x="14029578" y="0"/>
            <a:ext cx="4258422" cy="3840322"/>
          </a:xfrm>
          <a:custGeom>
            <a:avLst/>
            <a:gdLst/>
            <a:ahLst/>
            <a:cxnLst/>
            <a:rect l="l" t="t" r="r" b="b"/>
            <a:pathLst>
              <a:path w="4258422" h="3840322">
                <a:moveTo>
                  <a:pt x="4258422" y="3840322"/>
                </a:moveTo>
                <a:lnTo>
                  <a:pt x="0" y="3840322"/>
                </a:lnTo>
                <a:lnTo>
                  <a:pt x="0" y="0"/>
                </a:lnTo>
                <a:lnTo>
                  <a:pt x="4258422" y="0"/>
                </a:lnTo>
                <a:lnTo>
                  <a:pt x="4258422" y="3840322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8" name="TextBox 8"/>
          <p:cNvSpPr txBox="1"/>
          <p:nvPr/>
        </p:nvSpPr>
        <p:spPr>
          <a:xfrm>
            <a:off x="8969182" y="2614452"/>
            <a:ext cx="8290118" cy="114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49"/>
              </a:lnSpc>
            </a:pPr>
            <a:r>
              <a:rPr lang="en-US" sz="8254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TEAM MEMBERS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47456" y="4163267"/>
            <a:ext cx="8290118" cy="47654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Kgomotso Dube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Nomvulo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Mafuta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Mbuso Cosby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Ubisi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Kgaugelo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Mmakola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Samual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Koranteng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Amoha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Bampo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799"/>
              </a:lnSpc>
            </a:pPr>
            <a:endParaRPr lang="en-US" sz="1999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2388469" y="746634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6621479" y="8034918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17331452" y="7792078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6" y="0"/>
                </a:lnTo>
                <a:lnTo>
                  <a:pt x="1913096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8969182" y="8316984"/>
            <a:ext cx="956548" cy="524905"/>
          </a:xfrm>
          <a:custGeom>
            <a:avLst/>
            <a:gdLst/>
            <a:ahLst/>
            <a:cxnLst/>
            <a:rect l="l" t="t" r="r" b="b"/>
            <a:pathLst>
              <a:path w="956548" h="524905">
                <a:moveTo>
                  <a:pt x="0" y="0"/>
                </a:moveTo>
                <a:lnTo>
                  <a:pt x="956547" y="0"/>
                </a:lnTo>
                <a:lnTo>
                  <a:pt x="956547" y="524905"/>
                </a:lnTo>
                <a:lnTo>
                  <a:pt x="0" y="524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TextBox 16"/>
          <p:cNvSpPr txBox="1"/>
          <p:nvPr/>
        </p:nvSpPr>
        <p:spPr>
          <a:xfrm>
            <a:off x="1028700" y="9059862"/>
            <a:ext cx="35523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CA987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code-crusaders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146082" y="9258300"/>
            <a:ext cx="11807518" cy="0"/>
          </a:xfrm>
          <a:prstGeom prst="line">
            <a:avLst/>
          </a:prstGeom>
          <a:ln w="9525" cap="flat">
            <a:solidFill>
              <a:srgbClr val="B57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18" name="Freeform 18"/>
          <p:cNvSpPr/>
          <p:nvPr/>
        </p:nvSpPr>
        <p:spPr>
          <a:xfrm rot="5400000">
            <a:off x="16821823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0"/>
                </a:moveTo>
                <a:lnTo>
                  <a:pt x="437477" y="0"/>
                </a:lnTo>
                <a:lnTo>
                  <a:pt x="437477" y="437476"/>
                </a:lnTo>
                <a:lnTo>
                  <a:pt x="0" y="43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Freeform 19"/>
          <p:cNvSpPr/>
          <p:nvPr/>
        </p:nvSpPr>
        <p:spPr>
          <a:xfrm rot="5400000" flipV="1">
            <a:off x="16286492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437476"/>
                </a:moveTo>
                <a:lnTo>
                  <a:pt x="437477" y="437476"/>
                </a:lnTo>
                <a:lnTo>
                  <a:pt x="437477" y="0"/>
                </a:lnTo>
                <a:lnTo>
                  <a:pt x="0" y="0"/>
                </a:lnTo>
                <a:lnTo>
                  <a:pt x="0" y="43747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98579" y="8026992"/>
            <a:ext cx="1095093" cy="600932"/>
          </a:xfrm>
          <a:custGeom>
            <a:avLst/>
            <a:gdLst/>
            <a:ahLst/>
            <a:cxnLst/>
            <a:rect l="l" t="t" r="r" b="b"/>
            <a:pathLst>
              <a:path w="1095093" h="600932">
                <a:moveTo>
                  <a:pt x="0" y="0"/>
                </a:moveTo>
                <a:lnTo>
                  <a:pt x="1095093" y="0"/>
                </a:lnTo>
                <a:lnTo>
                  <a:pt x="1095093" y="600932"/>
                </a:lnTo>
                <a:lnTo>
                  <a:pt x="0" y="6009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" name="Freeform 3"/>
          <p:cNvSpPr/>
          <p:nvPr/>
        </p:nvSpPr>
        <p:spPr>
          <a:xfrm rot="5400000" flipV="1">
            <a:off x="11064122" y="2475747"/>
            <a:ext cx="6305882" cy="8141875"/>
          </a:xfrm>
          <a:custGeom>
            <a:avLst/>
            <a:gdLst/>
            <a:ahLst/>
            <a:cxnLst/>
            <a:rect l="l" t="t" r="r" b="b"/>
            <a:pathLst>
              <a:path w="6305882" h="8141875">
                <a:moveTo>
                  <a:pt x="0" y="8141875"/>
                </a:moveTo>
                <a:lnTo>
                  <a:pt x="6305882" y="8141875"/>
                </a:lnTo>
                <a:lnTo>
                  <a:pt x="6305882" y="0"/>
                </a:lnTo>
                <a:lnTo>
                  <a:pt x="0" y="0"/>
                </a:lnTo>
                <a:lnTo>
                  <a:pt x="0" y="814187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rot="-5400000">
            <a:off x="6948570" y="1803521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rot="16200000">
            <a:off x="4964336" y="-813245"/>
            <a:ext cx="5615860" cy="7242351"/>
          </a:xfrm>
          <a:custGeom>
            <a:avLst/>
            <a:gdLst/>
            <a:ahLst/>
            <a:cxnLst/>
            <a:rect l="l" t="t" r="r" b="b"/>
            <a:pathLst>
              <a:path w="5690151" h="7346870">
                <a:moveTo>
                  <a:pt x="0" y="0"/>
                </a:moveTo>
                <a:lnTo>
                  <a:pt x="5690151" y="0"/>
                </a:lnTo>
                <a:lnTo>
                  <a:pt x="5690151" y="7346870"/>
                </a:lnTo>
                <a:lnTo>
                  <a:pt x="0" y="73468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505723" y="0"/>
            <a:ext cx="8782277" cy="878227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847550" y="1643835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TextBox 14"/>
          <p:cNvSpPr txBox="1"/>
          <p:nvPr/>
        </p:nvSpPr>
        <p:spPr>
          <a:xfrm>
            <a:off x="1028700" y="2436566"/>
            <a:ext cx="9117425" cy="2323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52"/>
              </a:lnSpc>
            </a:pPr>
            <a:r>
              <a:rPr lang="en-US" sz="7481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 STATEMENT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95329" y="5795036"/>
            <a:ext cx="8477023" cy="1090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Unemployment rate &amp;</a:t>
            </a: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342900" indent="-342900" algn="l">
              <a:lnSpc>
                <a:spcPts val="2799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Skill mismatch</a:t>
            </a:r>
          </a:p>
        </p:txBody>
      </p:sp>
      <p:sp>
        <p:nvSpPr>
          <p:cNvPr id="21" name="Freeform 21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2" name="Freeform 22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3" name="Freeform 23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 rot="-5400000">
            <a:off x="15485608" y="4081109"/>
            <a:ext cx="2756513" cy="1512636"/>
          </a:xfrm>
          <a:custGeom>
            <a:avLst/>
            <a:gdLst/>
            <a:ahLst/>
            <a:cxnLst/>
            <a:rect l="l" t="t" r="r" b="b"/>
            <a:pathLst>
              <a:path w="2756513" h="1512636">
                <a:moveTo>
                  <a:pt x="0" y="0"/>
                </a:moveTo>
                <a:lnTo>
                  <a:pt x="2756513" y="0"/>
                </a:lnTo>
                <a:lnTo>
                  <a:pt x="2756513" y="1512636"/>
                </a:lnTo>
                <a:lnTo>
                  <a:pt x="0" y="15126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1" name="Freeform 11"/>
          <p:cNvSpPr/>
          <p:nvPr/>
        </p:nvSpPr>
        <p:spPr>
          <a:xfrm>
            <a:off x="9220094" y="2554708"/>
            <a:ext cx="8039206" cy="5802845"/>
          </a:xfrm>
          <a:custGeom>
            <a:avLst/>
            <a:gdLst/>
            <a:ahLst/>
            <a:cxnLst/>
            <a:rect l="l" t="t" r="r" b="b"/>
            <a:pathLst>
              <a:path w="8039206" h="5802845">
                <a:moveTo>
                  <a:pt x="0" y="0"/>
                </a:moveTo>
                <a:lnTo>
                  <a:pt x="8039206" y="0"/>
                </a:lnTo>
                <a:lnTo>
                  <a:pt x="8039206" y="5802846"/>
                </a:lnTo>
                <a:lnTo>
                  <a:pt x="0" y="58028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2" name="Freeform 12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635356" y="179369"/>
            <a:ext cx="2642033" cy="1449815"/>
          </a:xfrm>
          <a:custGeom>
            <a:avLst/>
            <a:gdLst/>
            <a:ahLst/>
            <a:cxnLst/>
            <a:rect l="l" t="t" r="r" b="b"/>
            <a:pathLst>
              <a:path w="2642033" h="1449815">
                <a:moveTo>
                  <a:pt x="0" y="0"/>
                </a:moveTo>
                <a:lnTo>
                  <a:pt x="2642033" y="0"/>
                </a:lnTo>
                <a:lnTo>
                  <a:pt x="2642033" y="1449815"/>
                </a:lnTo>
                <a:lnTo>
                  <a:pt x="0" y="1449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>
            <a:off x="0" y="-73129"/>
            <a:ext cx="4921265" cy="2727698"/>
          </a:xfrm>
          <a:custGeom>
            <a:avLst/>
            <a:gdLst/>
            <a:ahLst/>
            <a:cxnLst/>
            <a:rect l="l" t="t" r="r" b="b"/>
            <a:pathLst>
              <a:path w="4921265" h="2727698">
                <a:moveTo>
                  <a:pt x="0" y="0"/>
                </a:moveTo>
                <a:lnTo>
                  <a:pt x="4921265" y="0"/>
                </a:lnTo>
                <a:lnTo>
                  <a:pt x="4921265" y="2727699"/>
                </a:lnTo>
                <a:lnTo>
                  <a:pt x="0" y="27276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7" name="TextBox 17"/>
          <p:cNvSpPr txBox="1"/>
          <p:nvPr/>
        </p:nvSpPr>
        <p:spPr>
          <a:xfrm>
            <a:off x="1463457" y="1758641"/>
            <a:ext cx="7466909" cy="261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31"/>
              </a:lnSpc>
            </a:pPr>
            <a:r>
              <a:rPr lang="en-US" sz="9380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PROPOSED </a:t>
            </a:r>
          </a:p>
          <a:p>
            <a:pPr algn="l">
              <a:lnSpc>
                <a:spcPts val="10131"/>
              </a:lnSpc>
            </a:pPr>
            <a:r>
              <a:rPr lang="en-US" sz="9380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     SOLUTION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511792" y="4988676"/>
            <a:ext cx="59533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800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Workforce Ready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12456" y="6266933"/>
            <a:ext cx="59533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800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Immediate feedback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239697" y="1408659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3" name="Freeform 23"/>
          <p:cNvSpPr/>
          <p:nvPr/>
        </p:nvSpPr>
        <p:spPr>
          <a:xfrm>
            <a:off x="17467445" y="7065394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10" y="0"/>
                </a:lnTo>
                <a:lnTo>
                  <a:pt x="1641110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4" name="Freeform 24"/>
          <p:cNvSpPr/>
          <p:nvPr/>
        </p:nvSpPr>
        <p:spPr>
          <a:xfrm>
            <a:off x="7502891" y="8308976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5" name="TextBox 25"/>
          <p:cNvSpPr txBox="1"/>
          <p:nvPr/>
        </p:nvSpPr>
        <p:spPr>
          <a:xfrm>
            <a:off x="1028700" y="9059862"/>
            <a:ext cx="35523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CA987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code-crusaders</a:t>
            </a:r>
          </a:p>
        </p:txBody>
      </p:sp>
      <p:sp>
        <p:nvSpPr>
          <p:cNvPr id="27" name="Freeform 27"/>
          <p:cNvSpPr/>
          <p:nvPr/>
        </p:nvSpPr>
        <p:spPr>
          <a:xfrm rot="5400000">
            <a:off x="16821823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0"/>
                </a:moveTo>
                <a:lnTo>
                  <a:pt x="437477" y="0"/>
                </a:lnTo>
                <a:lnTo>
                  <a:pt x="437477" y="437476"/>
                </a:lnTo>
                <a:lnTo>
                  <a:pt x="0" y="4374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8" name="Freeform 28"/>
          <p:cNvSpPr/>
          <p:nvPr/>
        </p:nvSpPr>
        <p:spPr>
          <a:xfrm rot="5400000" flipV="1">
            <a:off x="16286492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437476"/>
                </a:moveTo>
                <a:lnTo>
                  <a:pt x="437477" y="437476"/>
                </a:lnTo>
                <a:lnTo>
                  <a:pt x="437477" y="0"/>
                </a:lnTo>
                <a:lnTo>
                  <a:pt x="0" y="0"/>
                </a:lnTo>
                <a:lnTo>
                  <a:pt x="0" y="437476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9" name="TextBox 20">
            <a:extLst>
              <a:ext uri="{FF2B5EF4-FFF2-40B4-BE49-F238E27FC236}">
                <a16:creationId xmlns:a16="http://schemas.microsoft.com/office/drawing/2014/main" id="{80EE7D20-E947-360B-37BD-39C82CDE30C5}"/>
              </a:ext>
            </a:extLst>
          </p:cNvPr>
          <p:cNvSpPr txBox="1"/>
          <p:nvPr/>
        </p:nvSpPr>
        <p:spPr>
          <a:xfrm>
            <a:off x="2412455" y="7673458"/>
            <a:ext cx="595333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2800" dirty="0">
                <a:solidFill>
                  <a:srgbClr val="DEDBD2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Competency </a:t>
            </a:r>
            <a:r>
              <a:rPr lang="en-US" sz="2800" dirty="0">
                <a:solidFill>
                  <a:schemeClr val="bg1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effectively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455A8C-74A2-9CEE-5D0A-89C7D8EC2B55}"/>
              </a:ext>
            </a:extLst>
          </p:cNvPr>
          <p:cNvGrpSpPr/>
          <p:nvPr/>
        </p:nvGrpSpPr>
        <p:grpSpPr>
          <a:xfrm>
            <a:off x="1232260" y="4625680"/>
            <a:ext cx="927673" cy="3626127"/>
            <a:chOff x="1181100" y="5261198"/>
            <a:chExt cx="927673" cy="3626127"/>
          </a:xfrm>
        </p:grpSpPr>
        <p:grpSp>
          <p:nvGrpSpPr>
            <p:cNvPr id="3" name="Group 3"/>
            <p:cNvGrpSpPr/>
            <p:nvPr/>
          </p:nvGrpSpPr>
          <p:grpSpPr>
            <a:xfrm>
              <a:off x="1181100" y="5261198"/>
              <a:ext cx="927673" cy="927673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B391"/>
              </a:solidFill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6"/>
                  </a:lnSpc>
                </a:pPr>
                <a:r>
                  <a:rPr lang="en-US" sz="3200" spc="313" dirty="0">
                    <a:solidFill>
                      <a:srgbClr val="2D222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1</a:t>
                </a:r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181100" y="6609904"/>
              <a:ext cx="927673" cy="927673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B391"/>
              </a:solidFill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6"/>
                  </a:lnSpc>
                </a:pPr>
                <a:r>
                  <a:rPr lang="en-US" sz="3200" spc="313" dirty="0">
                    <a:solidFill>
                      <a:srgbClr val="2D222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2</a:t>
                </a:r>
              </a:p>
            </p:txBody>
          </p:sp>
        </p:grpSp>
        <p:grpSp>
          <p:nvGrpSpPr>
            <p:cNvPr id="30" name="Group 6">
              <a:extLst>
                <a:ext uri="{FF2B5EF4-FFF2-40B4-BE49-F238E27FC236}">
                  <a16:creationId xmlns:a16="http://schemas.microsoft.com/office/drawing/2014/main" id="{5AC0767C-B566-34E4-D8D5-D6F3E7B221F2}"/>
                </a:ext>
              </a:extLst>
            </p:cNvPr>
            <p:cNvGrpSpPr/>
            <p:nvPr/>
          </p:nvGrpSpPr>
          <p:grpSpPr>
            <a:xfrm>
              <a:off x="1181100" y="7959652"/>
              <a:ext cx="927673" cy="927673"/>
              <a:chOff x="0" y="0"/>
              <a:chExt cx="812800" cy="812800"/>
            </a:xfrm>
          </p:grpSpPr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23929E88-2CCD-F0FA-5A0B-060C5902CFA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7B391"/>
              </a:solidFill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32" name="TextBox 8">
                <a:extLst>
                  <a:ext uri="{FF2B5EF4-FFF2-40B4-BE49-F238E27FC236}">
                    <a16:creationId xmlns:a16="http://schemas.microsoft.com/office/drawing/2014/main" id="{2719DAC4-0C3E-1084-8FFE-F413E3A2EC0D}"/>
                  </a:ext>
                </a:extLst>
              </p:cNvPr>
              <p:cNvSpPr txBox="1"/>
              <p:nvPr/>
            </p:nvSpPr>
            <p:spPr>
              <a:xfrm>
                <a:off x="76200" y="114300"/>
                <a:ext cx="660400" cy="6223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56"/>
                  </a:lnSpc>
                </a:pPr>
                <a:r>
                  <a:rPr lang="en-US" sz="3200" spc="313" dirty="0">
                    <a:solidFill>
                      <a:srgbClr val="2D2227"/>
                    </a:solidFill>
                    <a:latin typeface="Glacial Indifference"/>
                    <a:ea typeface="Glacial Indifference"/>
                    <a:cs typeface="Glacial Indifference"/>
                    <a:sym typeface="Glacial Indifference"/>
                  </a:rPr>
                  <a:t>3</a:t>
                </a: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086347" y="-584272"/>
            <a:ext cx="2213917" cy="1214887"/>
          </a:xfrm>
          <a:custGeom>
            <a:avLst/>
            <a:gdLst/>
            <a:ahLst/>
            <a:cxnLst/>
            <a:rect l="l" t="t" r="r" b="b"/>
            <a:pathLst>
              <a:path w="2213917" h="1214887">
                <a:moveTo>
                  <a:pt x="0" y="0"/>
                </a:moveTo>
                <a:lnTo>
                  <a:pt x="2213917" y="0"/>
                </a:lnTo>
                <a:lnTo>
                  <a:pt x="2213917" y="1214886"/>
                </a:lnTo>
                <a:lnTo>
                  <a:pt x="0" y="12148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 flipH="1" flipV="1">
            <a:off x="9191300" y="-36838"/>
            <a:ext cx="9115750" cy="9115750"/>
          </a:xfrm>
          <a:custGeom>
            <a:avLst/>
            <a:gdLst/>
            <a:ahLst/>
            <a:cxnLst/>
            <a:rect l="l" t="t" r="r" b="b"/>
            <a:pathLst>
              <a:path w="9115750" h="9115750">
                <a:moveTo>
                  <a:pt x="9115750" y="9115750"/>
                </a:moveTo>
                <a:lnTo>
                  <a:pt x="0" y="9115750"/>
                </a:lnTo>
                <a:lnTo>
                  <a:pt x="0" y="0"/>
                </a:lnTo>
                <a:lnTo>
                  <a:pt x="9115750" y="0"/>
                </a:lnTo>
                <a:lnTo>
                  <a:pt x="9115750" y="911575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TextBox 21"/>
          <p:cNvSpPr txBox="1"/>
          <p:nvPr/>
        </p:nvSpPr>
        <p:spPr>
          <a:xfrm>
            <a:off x="1215790" y="3761395"/>
            <a:ext cx="12881210" cy="2911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350"/>
              </a:lnSpc>
            </a:pPr>
            <a:r>
              <a:rPr lang="en-US" sz="9380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MINIMUM VIABLE PRODUCT</a:t>
            </a:r>
          </a:p>
        </p:txBody>
      </p:sp>
      <p:sp>
        <p:nvSpPr>
          <p:cNvPr id="29" name="Freeform 29"/>
          <p:cNvSpPr/>
          <p:nvPr/>
        </p:nvSpPr>
        <p:spPr>
          <a:xfrm>
            <a:off x="-1547167" y="8038651"/>
            <a:ext cx="2213917" cy="1214887"/>
          </a:xfrm>
          <a:custGeom>
            <a:avLst/>
            <a:gdLst/>
            <a:ahLst/>
            <a:cxnLst/>
            <a:rect l="l" t="t" r="r" b="b"/>
            <a:pathLst>
              <a:path w="2213917" h="1214887">
                <a:moveTo>
                  <a:pt x="0" y="0"/>
                </a:moveTo>
                <a:lnTo>
                  <a:pt x="2213917" y="0"/>
                </a:lnTo>
                <a:lnTo>
                  <a:pt x="2213917" y="1214887"/>
                </a:lnTo>
                <a:lnTo>
                  <a:pt x="0" y="1214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0" name="Freeform 30"/>
          <p:cNvSpPr/>
          <p:nvPr/>
        </p:nvSpPr>
        <p:spPr>
          <a:xfrm>
            <a:off x="7222340" y="1667501"/>
            <a:ext cx="1728014" cy="594005"/>
          </a:xfrm>
          <a:custGeom>
            <a:avLst/>
            <a:gdLst/>
            <a:ahLst/>
            <a:cxnLst/>
            <a:rect l="l" t="t" r="r" b="b"/>
            <a:pathLst>
              <a:path w="1728014" h="594005">
                <a:moveTo>
                  <a:pt x="0" y="0"/>
                </a:moveTo>
                <a:lnTo>
                  <a:pt x="1728014" y="0"/>
                </a:lnTo>
                <a:lnTo>
                  <a:pt x="1728014" y="594005"/>
                </a:lnTo>
                <a:lnTo>
                  <a:pt x="0" y="594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1" name="Freeform 31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2" name="Freeform 32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3" name="Freeform 33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8" name="Freeform 30">
            <a:extLst>
              <a:ext uri="{FF2B5EF4-FFF2-40B4-BE49-F238E27FC236}">
                <a16:creationId xmlns:a16="http://schemas.microsoft.com/office/drawing/2014/main" id="{0AE113E2-FB0D-4471-C97E-2F113008E635}"/>
              </a:ext>
            </a:extLst>
          </p:cNvPr>
          <p:cNvSpPr/>
          <p:nvPr/>
        </p:nvSpPr>
        <p:spPr>
          <a:xfrm rot="16200000">
            <a:off x="11594634" y="7084511"/>
            <a:ext cx="1728014" cy="594005"/>
          </a:xfrm>
          <a:custGeom>
            <a:avLst/>
            <a:gdLst/>
            <a:ahLst/>
            <a:cxnLst/>
            <a:rect l="l" t="t" r="r" b="b"/>
            <a:pathLst>
              <a:path w="1728014" h="594005">
                <a:moveTo>
                  <a:pt x="0" y="0"/>
                </a:moveTo>
                <a:lnTo>
                  <a:pt x="1728014" y="0"/>
                </a:lnTo>
                <a:lnTo>
                  <a:pt x="1728014" y="594005"/>
                </a:lnTo>
                <a:lnTo>
                  <a:pt x="0" y="594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9" name="Freeform 30">
            <a:extLst>
              <a:ext uri="{FF2B5EF4-FFF2-40B4-BE49-F238E27FC236}">
                <a16:creationId xmlns:a16="http://schemas.microsoft.com/office/drawing/2014/main" id="{CCA8FD58-FC65-E5D1-709D-70A9B49C582A}"/>
              </a:ext>
            </a:extLst>
          </p:cNvPr>
          <p:cNvSpPr/>
          <p:nvPr/>
        </p:nvSpPr>
        <p:spPr>
          <a:xfrm>
            <a:off x="11594634" y="8224108"/>
            <a:ext cx="1728014" cy="594005"/>
          </a:xfrm>
          <a:custGeom>
            <a:avLst/>
            <a:gdLst/>
            <a:ahLst/>
            <a:cxnLst/>
            <a:rect l="l" t="t" r="r" b="b"/>
            <a:pathLst>
              <a:path w="1728014" h="594005">
                <a:moveTo>
                  <a:pt x="0" y="0"/>
                </a:moveTo>
                <a:lnTo>
                  <a:pt x="1728014" y="0"/>
                </a:lnTo>
                <a:lnTo>
                  <a:pt x="1728014" y="594005"/>
                </a:lnTo>
                <a:lnTo>
                  <a:pt x="0" y="5940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 flipV="1">
            <a:off x="6438" y="3408663"/>
            <a:ext cx="4700748" cy="4700748"/>
          </a:xfrm>
          <a:custGeom>
            <a:avLst/>
            <a:gdLst/>
            <a:ahLst/>
            <a:cxnLst/>
            <a:rect l="l" t="t" r="r" b="b"/>
            <a:pathLst>
              <a:path w="4700748" h="4700748">
                <a:moveTo>
                  <a:pt x="0" y="4700747"/>
                </a:moveTo>
                <a:lnTo>
                  <a:pt x="4700748" y="4700747"/>
                </a:lnTo>
                <a:lnTo>
                  <a:pt x="4700748" y="0"/>
                </a:lnTo>
                <a:lnTo>
                  <a:pt x="0" y="0"/>
                </a:lnTo>
                <a:lnTo>
                  <a:pt x="0" y="470074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7" name="Freeform 7"/>
          <p:cNvSpPr/>
          <p:nvPr/>
        </p:nvSpPr>
        <p:spPr>
          <a:xfrm>
            <a:off x="7299249" y="7674011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 flipV="1">
            <a:off x="7299249" y="31517"/>
            <a:ext cx="4700748" cy="4700748"/>
          </a:xfrm>
          <a:custGeom>
            <a:avLst/>
            <a:gdLst/>
            <a:ahLst/>
            <a:cxnLst/>
            <a:rect l="l" t="t" r="r" b="b"/>
            <a:pathLst>
              <a:path w="4700748" h="4700748">
                <a:moveTo>
                  <a:pt x="0" y="4700748"/>
                </a:moveTo>
                <a:lnTo>
                  <a:pt x="4700747" y="4700748"/>
                </a:lnTo>
                <a:lnTo>
                  <a:pt x="4700747" y="0"/>
                </a:lnTo>
                <a:lnTo>
                  <a:pt x="0" y="0"/>
                </a:lnTo>
                <a:lnTo>
                  <a:pt x="0" y="47007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TextBox 16"/>
          <p:cNvSpPr txBox="1"/>
          <p:nvPr/>
        </p:nvSpPr>
        <p:spPr>
          <a:xfrm>
            <a:off x="-2156651" y="225876"/>
            <a:ext cx="8115300" cy="3010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425"/>
              </a:lnSpc>
            </a:pPr>
            <a:r>
              <a:rPr lang="en-US" sz="10000" dirty="0">
                <a:solidFill>
                  <a:srgbClr val="E7B391"/>
                </a:solidFill>
                <a:latin typeface="DM Serif Display"/>
              </a:rPr>
              <a:t>Revenue Streams</a:t>
            </a:r>
            <a:endParaRPr lang="en-US" sz="10000" dirty="0">
              <a:solidFill>
                <a:srgbClr val="E7B39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898019" y="4861434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10" y="0"/>
                </a:lnTo>
                <a:lnTo>
                  <a:pt x="1641110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8" name="Freeform 18"/>
          <p:cNvSpPr/>
          <p:nvPr/>
        </p:nvSpPr>
        <p:spPr>
          <a:xfrm>
            <a:off x="13340597" y="464569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10" y="0"/>
                </a:lnTo>
                <a:lnTo>
                  <a:pt x="1641110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Freeform 19"/>
          <p:cNvSpPr/>
          <p:nvPr/>
        </p:nvSpPr>
        <p:spPr>
          <a:xfrm>
            <a:off x="17467445" y="8387517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10" y="0"/>
                </a:lnTo>
                <a:lnTo>
                  <a:pt x="1641110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0" name="TextBox 20"/>
          <p:cNvSpPr txBox="1"/>
          <p:nvPr/>
        </p:nvSpPr>
        <p:spPr>
          <a:xfrm>
            <a:off x="12210213" y="4552549"/>
            <a:ext cx="5257232" cy="33896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3600" kern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API Licensing: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3600" kern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Recruitment Services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ZA" sz="3600" kern="100" dirty="0">
                <a:solidFill>
                  <a:schemeClr val="accent6">
                    <a:lumMod val="40000"/>
                    <a:lumOff val="60000"/>
                  </a:schemeClr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Native Advertising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ZA" sz="3600" kern="100" dirty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ZA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Freeform 26"/>
          <p:cNvSpPr/>
          <p:nvPr/>
        </p:nvSpPr>
        <p:spPr>
          <a:xfrm rot="-5400000">
            <a:off x="17481170" y="4900660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7" name="Freeform 27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8" name="Freeform 28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9" name="Freeform 29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0" name="TextBox 30"/>
          <p:cNvSpPr txBox="1"/>
          <p:nvPr/>
        </p:nvSpPr>
        <p:spPr>
          <a:xfrm>
            <a:off x="1028700" y="9059862"/>
            <a:ext cx="35523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CA987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code-crusaders</a:t>
            </a:r>
          </a:p>
        </p:txBody>
      </p:sp>
      <p:sp>
        <p:nvSpPr>
          <p:cNvPr id="31" name="AutoShape 31"/>
          <p:cNvSpPr/>
          <p:nvPr/>
        </p:nvSpPr>
        <p:spPr>
          <a:xfrm>
            <a:off x="4146082" y="9258300"/>
            <a:ext cx="11807518" cy="0"/>
          </a:xfrm>
          <a:prstGeom prst="line">
            <a:avLst/>
          </a:prstGeom>
          <a:ln w="9525" cap="flat">
            <a:solidFill>
              <a:srgbClr val="B57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2" name="Freeform 32"/>
          <p:cNvSpPr/>
          <p:nvPr/>
        </p:nvSpPr>
        <p:spPr>
          <a:xfrm rot="5400000">
            <a:off x="16821823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0"/>
                </a:moveTo>
                <a:lnTo>
                  <a:pt x="437477" y="0"/>
                </a:lnTo>
                <a:lnTo>
                  <a:pt x="437477" y="437476"/>
                </a:lnTo>
                <a:lnTo>
                  <a:pt x="0" y="4374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3" name="Freeform 33"/>
          <p:cNvSpPr/>
          <p:nvPr/>
        </p:nvSpPr>
        <p:spPr>
          <a:xfrm rot="5400000" flipV="1">
            <a:off x="16286492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437476"/>
                </a:moveTo>
                <a:lnTo>
                  <a:pt x="437477" y="437476"/>
                </a:lnTo>
                <a:lnTo>
                  <a:pt x="437477" y="0"/>
                </a:lnTo>
                <a:lnTo>
                  <a:pt x="0" y="0"/>
                </a:lnTo>
                <a:lnTo>
                  <a:pt x="0" y="437476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4" name="Freeform 26">
            <a:extLst>
              <a:ext uri="{FF2B5EF4-FFF2-40B4-BE49-F238E27FC236}">
                <a16:creationId xmlns:a16="http://schemas.microsoft.com/office/drawing/2014/main" id="{EAF8B854-1CA9-3678-6B91-86268B366AEB}"/>
              </a:ext>
            </a:extLst>
          </p:cNvPr>
          <p:cNvSpPr/>
          <p:nvPr/>
        </p:nvSpPr>
        <p:spPr>
          <a:xfrm rot="16200000">
            <a:off x="4077395" y="5513829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468333" y="479710"/>
            <a:ext cx="3104931" cy="1703831"/>
          </a:xfrm>
          <a:custGeom>
            <a:avLst/>
            <a:gdLst/>
            <a:ahLst/>
            <a:cxnLst/>
            <a:rect l="l" t="t" r="r" b="b"/>
            <a:pathLst>
              <a:path w="3104931" h="1703831">
                <a:moveTo>
                  <a:pt x="0" y="0"/>
                </a:moveTo>
                <a:lnTo>
                  <a:pt x="3104932" y="0"/>
                </a:lnTo>
                <a:lnTo>
                  <a:pt x="3104932" y="1703831"/>
                </a:lnTo>
                <a:lnTo>
                  <a:pt x="0" y="170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11476860" y="5171687"/>
            <a:ext cx="3104931" cy="1703831"/>
          </a:xfrm>
          <a:custGeom>
            <a:avLst/>
            <a:gdLst/>
            <a:ahLst/>
            <a:cxnLst/>
            <a:rect l="l" t="t" r="r" b="b"/>
            <a:pathLst>
              <a:path w="3104931" h="1703831">
                <a:moveTo>
                  <a:pt x="0" y="0"/>
                </a:moveTo>
                <a:lnTo>
                  <a:pt x="3104931" y="0"/>
                </a:lnTo>
                <a:lnTo>
                  <a:pt x="3104931" y="1703831"/>
                </a:lnTo>
                <a:lnTo>
                  <a:pt x="0" y="17038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15" name="Group 15"/>
          <p:cNvGrpSpPr/>
          <p:nvPr/>
        </p:nvGrpSpPr>
        <p:grpSpPr>
          <a:xfrm>
            <a:off x="15279363" y="4136371"/>
            <a:ext cx="2014259" cy="2014259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D2227"/>
            </a:solidFill>
          </p:spPr>
          <p:txBody>
            <a:bodyPr/>
            <a:lstStyle/>
            <a:p>
              <a:endParaRPr lang="en-Z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3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1832167" y="7622095"/>
            <a:ext cx="1327605" cy="456364"/>
          </a:xfrm>
          <a:custGeom>
            <a:avLst/>
            <a:gdLst/>
            <a:ahLst/>
            <a:cxnLst/>
            <a:rect l="l" t="t" r="r" b="b"/>
            <a:pathLst>
              <a:path w="1327605" h="456364">
                <a:moveTo>
                  <a:pt x="0" y="0"/>
                </a:moveTo>
                <a:lnTo>
                  <a:pt x="1327605" y="0"/>
                </a:lnTo>
                <a:lnTo>
                  <a:pt x="1327605" y="456365"/>
                </a:lnTo>
                <a:lnTo>
                  <a:pt x="0" y="456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Freeform 19"/>
          <p:cNvSpPr/>
          <p:nvPr/>
        </p:nvSpPr>
        <p:spPr>
          <a:xfrm>
            <a:off x="12711452" y="3031170"/>
            <a:ext cx="4329110" cy="5413787"/>
          </a:xfrm>
          <a:custGeom>
            <a:avLst/>
            <a:gdLst/>
            <a:ahLst/>
            <a:cxnLst/>
            <a:rect l="l" t="t" r="r" b="b"/>
            <a:pathLst>
              <a:path w="4329110" h="5413787">
                <a:moveTo>
                  <a:pt x="0" y="0"/>
                </a:moveTo>
                <a:lnTo>
                  <a:pt x="4329110" y="0"/>
                </a:lnTo>
                <a:lnTo>
                  <a:pt x="4329110" y="5413787"/>
                </a:lnTo>
                <a:lnTo>
                  <a:pt x="0" y="5413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0" name="TextBox 20"/>
          <p:cNvSpPr txBox="1"/>
          <p:nvPr/>
        </p:nvSpPr>
        <p:spPr>
          <a:xfrm>
            <a:off x="10994154" y="618427"/>
            <a:ext cx="8461330" cy="2173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43"/>
              </a:lnSpc>
            </a:pPr>
            <a:r>
              <a:rPr lang="en-US" sz="7200" dirty="0">
                <a:solidFill>
                  <a:srgbClr val="E7B391"/>
                </a:solidFill>
                <a:latin typeface="DM Serif Display"/>
              </a:rPr>
              <a:t>Key Resources</a:t>
            </a:r>
            <a:endParaRPr lang="en-ZA" sz="7060" dirty="0">
              <a:solidFill>
                <a:srgbClr val="E7B391"/>
              </a:solidFill>
              <a:latin typeface="DM Serif Display"/>
            </a:endParaRPr>
          </a:p>
          <a:p>
            <a:pPr algn="l">
              <a:lnSpc>
                <a:spcPts val="8543"/>
              </a:lnSpc>
            </a:pPr>
            <a:endParaRPr lang="en-US" sz="7060" dirty="0">
              <a:solidFill>
                <a:srgbClr val="E7B39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994378" y="2953326"/>
            <a:ext cx="10983223" cy="4754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Graduate Management Admission Council. (2021). Corporate Recruiters Survey 2021. Retrieved from [https://www.gmac.com]</a:t>
            </a:r>
          </a:p>
          <a:p>
            <a:pPr marL="457200" indent="-457200">
              <a:lnSpc>
                <a:spcPts val="3079"/>
              </a:lnSpc>
              <a:buFont typeface="+mj-lt"/>
              <a:buAutoNum type="arabicPeriod"/>
            </a:pPr>
            <a:endParaRPr lang="en-US" sz="2400" b="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World Economic Forum. (2020). The Future of Jobs Report 2020. Retrieved from [</a:t>
            </a: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https://www.weforum.org/reports/the-future-of-jobs-report-2020</a:t>
            </a: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]</a:t>
            </a:r>
          </a:p>
          <a:p>
            <a:pPr marL="457200" indent="-457200">
              <a:lnSpc>
                <a:spcPts val="3079"/>
              </a:lnSpc>
              <a:buFont typeface="+mj-lt"/>
              <a:buAutoNum type="arabicPeriod"/>
            </a:pPr>
            <a:endParaRPr lang="en-US" sz="2400" b="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3079"/>
              </a:lnSpc>
            </a:pP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Statistics South Africa. (2023). Quarterly </a:t>
            </a:r>
            <a:r>
              <a:rPr lang="en-US" sz="2400" b="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Labour</a:t>
            </a: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Force Survey: Q2 2023. Retrieved from [https://www.statssa.gov.za]</a:t>
            </a:r>
            <a:b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b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2400" b="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LinkedIn. (2020). Global Talent Trends 2020. Retrieved from [https://business.linkedin.com/talent-solutions/blog/trends-and-research/2020/global-talent-trends</a:t>
            </a:r>
            <a:endParaRPr lang="en-US" sz="2199" dirty="0">
              <a:solidFill>
                <a:schemeClr val="bg1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7478712" y="3347671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8" name="Freeform 28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9" name="Freeform 29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0" name="Freeform 30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1" name="TextBox 31"/>
          <p:cNvSpPr txBox="1"/>
          <p:nvPr/>
        </p:nvSpPr>
        <p:spPr>
          <a:xfrm>
            <a:off x="1028700" y="9059862"/>
            <a:ext cx="3552382" cy="3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CA987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code-crusaders</a:t>
            </a:r>
          </a:p>
        </p:txBody>
      </p:sp>
      <p:sp>
        <p:nvSpPr>
          <p:cNvPr id="32" name="AutoShape 32"/>
          <p:cNvSpPr/>
          <p:nvPr/>
        </p:nvSpPr>
        <p:spPr>
          <a:xfrm>
            <a:off x="4146082" y="9258300"/>
            <a:ext cx="11807518" cy="0"/>
          </a:xfrm>
          <a:prstGeom prst="line">
            <a:avLst/>
          </a:prstGeom>
          <a:ln w="9525" cap="flat">
            <a:solidFill>
              <a:srgbClr val="B57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33" name="Freeform 33"/>
          <p:cNvSpPr/>
          <p:nvPr/>
        </p:nvSpPr>
        <p:spPr>
          <a:xfrm rot="5400000">
            <a:off x="16821823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0"/>
                </a:moveTo>
                <a:lnTo>
                  <a:pt x="437477" y="0"/>
                </a:lnTo>
                <a:lnTo>
                  <a:pt x="437477" y="437476"/>
                </a:lnTo>
                <a:lnTo>
                  <a:pt x="0" y="43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34" name="Freeform 34"/>
          <p:cNvSpPr/>
          <p:nvPr/>
        </p:nvSpPr>
        <p:spPr>
          <a:xfrm rot="5400000" flipV="1">
            <a:off x="16286492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437476"/>
                </a:moveTo>
                <a:lnTo>
                  <a:pt x="437477" y="437476"/>
                </a:lnTo>
                <a:lnTo>
                  <a:pt x="437477" y="0"/>
                </a:lnTo>
                <a:lnTo>
                  <a:pt x="0" y="0"/>
                </a:lnTo>
                <a:lnTo>
                  <a:pt x="0" y="43747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2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280585">
            <a:off x="13642787" y="-1658146"/>
            <a:ext cx="6795550" cy="8774112"/>
          </a:xfrm>
          <a:custGeom>
            <a:avLst/>
            <a:gdLst/>
            <a:ahLst/>
            <a:cxnLst/>
            <a:rect l="l" t="t" r="r" b="b"/>
            <a:pathLst>
              <a:path w="6795550" h="8774112">
                <a:moveTo>
                  <a:pt x="0" y="0"/>
                </a:moveTo>
                <a:lnTo>
                  <a:pt x="6795550" y="0"/>
                </a:lnTo>
                <a:lnTo>
                  <a:pt x="6795550" y="8774112"/>
                </a:lnTo>
                <a:lnTo>
                  <a:pt x="0" y="877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4" name="Freeform 4"/>
          <p:cNvSpPr/>
          <p:nvPr/>
        </p:nvSpPr>
        <p:spPr>
          <a:xfrm>
            <a:off x="1848344" y="7685075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1"/>
                </a:lnTo>
                <a:lnTo>
                  <a:pt x="0" y="10498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5" name="Freeform 5"/>
          <p:cNvSpPr/>
          <p:nvPr/>
        </p:nvSpPr>
        <p:spPr>
          <a:xfrm flipH="1" flipV="1">
            <a:off x="-40184" y="0"/>
            <a:ext cx="6795550" cy="8774112"/>
          </a:xfrm>
          <a:custGeom>
            <a:avLst/>
            <a:gdLst/>
            <a:ahLst/>
            <a:cxnLst/>
            <a:rect l="l" t="t" r="r" b="b"/>
            <a:pathLst>
              <a:path w="6795550" h="8774112">
                <a:moveTo>
                  <a:pt x="6795550" y="8774112"/>
                </a:moveTo>
                <a:lnTo>
                  <a:pt x="0" y="8774112"/>
                </a:lnTo>
                <a:lnTo>
                  <a:pt x="0" y="0"/>
                </a:lnTo>
                <a:lnTo>
                  <a:pt x="6795550" y="0"/>
                </a:lnTo>
                <a:lnTo>
                  <a:pt x="6795550" y="877411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28700" y="1028700"/>
            <a:ext cx="7745443" cy="7745412"/>
            <a:chOff x="0" y="0"/>
            <a:chExt cx="6350000" cy="63499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764330" y="4268407"/>
            <a:ext cx="7179457" cy="1436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52"/>
              </a:lnSpc>
            </a:pPr>
            <a:r>
              <a:rPr lang="en-US" sz="9299" dirty="0">
                <a:solidFill>
                  <a:srgbClr val="E7B39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YOU!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767112" y="7417238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3" name="Freeform 13"/>
          <p:cNvSpPr/>
          <p:nvPr/>
        </p:nvSpPr>
        <p:spPr>
          <a:xfrm>
            <a:off x="15223249" y="-524905"/>
            <a:ext cx="1913095" cy="1049811"/>
          </a:xfrm>
          <a:custGeom>
            <a:avLst/>
            <a:gdLst/>
            <a:ahLst/>
            <a:cxnLst/>
            <a:rect l="l" t="t" r="r" b="b"/>
            <a:pathLst>
              <a:path w="1913095" h="1049811">
                <a:moveTo>
                  <a:pt x="0" y="0"/>
                </a:moveTo>
                <a:lnTo>
                  <a:pt x="1913095" y="0"/>
                </a:lnTo>
                <a:lnTo>
                  <a:pt x="1913095" y="1049810"/>
                </a:lnTo>
                <a:lnTo>
                  <a:pt x="0" y="104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4" name="Freeform 14"/>
          <p:cNvSpPr/>
          <p:nvPr/>
        </p:nvSpPr>
        <p:spPr>
          <a:xfrm rot="-4089262">
            <a:off x="16648672" y="7217019"/>
            <a:ext cx="6795550" cy="8774112"/>
          </a:xfrm>
          <a:custGeom>
            <a:avLst/>
            <a:gdLst/>
            <a:ahLst/>
            <a:cxnLst/>
            <a:rect l="l" t="t" r="r" b="b"/>
            <a:pathLst>
              <a:path w="6795550" h="8774112">
                <a:moveTo>
                  <a:pt x="0" y="0"/>
                </a:moveTo>
                <a:lnTo>
                  <a:pt x="6795550" y="0"/>
                </a:lnTo>
                <a:lnTo>
                  <a:pt x="6795550" y="8774112"/>
                </a:lnTo>
                <a:lnTo>
                  <a:pt x="0" y="8774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5" name="Freeform 15"/>
          <p:cNvSpPr/>
          <p:nvPr/>
        </p:nvSpPr>
        <p:spPr>
          <a:xfrm>
            <a:off x="7133034" y="8209981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1"/>
                </a:lnTo>
                <a:lnTo>
                  <a:pt x="0" y="5641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6" name="Freeform 16"/>
          <p:cNvSpPr/>
          <p:nvPr/>
        </p:nvSpPr>
        <p:spPr>
          <a:xfrm>
            <a:off x="6755366" y="746633"/>
            <a:ext cx="1641109" cy="564131"/>
          </a:xfrm>
          <a:custGeom>
            <a:avLst/>
            <a:gdLst/>
            <a:ahLst/>
            <a:cxnLst/>
            <a:rect l="l" t="t" r="r" b="b"/>
            <a:pathLst>
              <a:path w="1641109" h="564131">
                <a:moveTo>
                  <a:pt x="0" y="0"/>
                </a:moveTo>
                <a:lnTo>
                  <a:pt x="1641109" y="0"/>
                </a:lnTo>
                <a:lnTo>
                  <a:pt x="1641109" y="564132"/>
                </a:lnTo>
                <a:lnTo>
                  <a:pt x="0" y="564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8" name="Freeform 18"/>
          <p:cNvSpPr/>
          <p:nvPr/>
        </p:nvSpPr>
        <p:spPr>
          <a:xfrm>
            <a:off x="0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19" name="Freeform 19"/>
          <p:cNvSpPr/>
          <p:nvPr/>
        </p:nvSpPr>
        <p:spPr>
          <a:xfrm>
            <a:off x="6083851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0" name="Freeform 20"/>
          <p:cNvSpPr/>
          <p:nvPr/>
        </p:nvSpPr>
        <p:spPr>
          <a:xfrm>
            <a:off x="12161638" y="9737725"/>
            <a:ext cx="6126362" cy="400998"/>
          </a:xfrm>
          <a:custGeom>
            <a:avLst/>
            <a:gdLst/>
            <a:ahLst/>
            <a:cxnLst/>
            <a:rect l="l" t="t" r="r" b="b"/>
            <a:pathLst>
              <a:path w="6126362" h="400998">
                <a:moveTo>
                  <a:pt x="0" y="0"/>
                </a:moveTo>
                <a:lnTo>
                  <a:pt x="6126362" y="0"/>
                </a:lnTo>
                <a:lnTo>
                  <a:pt x="6126362" y="400998"/>
                </a:lnTo>
                <a:lnTo>
                  <a:pt x="0" y="4009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1" name="TextBox 21"/>
          <p:cNvSpPr txBox="1"/>
          <p:nvPr/>
        </p:nvSpPr>
        <p:spPr>
          <a:xfrm>
            <a:off x="1028700" y="9059862"/>
            <a:ext cx="3552382" cy="349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CA9877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www.reallygreatsite.com</a:t>
            </a:r>
          </a:p>
        </p:txBody>
      </p:sp>
      <p:sp>
        <p:nvSpPr>
          <p:cNvPr id="22" name="AutoShape 22"/>
          <p:cNvSpPr/>
          <p:nvPr/>
        </p:nvSpPr>
        <p:spPr>
          <a:xfrm>
            <a:off x="4146082" y="9258300"/>
            <a:ext cx="11807518" cy="0"/>
          </a:xfrm>
          <a:prstGeom prst="line">
            <a:avLst/>
          </a:prstGeom>
          <a:ln w="9525" cap="flat">
            <a:solidFill>
              <a:srgbClr val="B57F6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23" name="Freeform 23"/>
          <p:cNvSpPr/>
          <p:nvPr/>
        </p:nvSpPr>
        <p:spPr>
          <a:xfrm rot="5400000">
            <a:off x="16821823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0"/>
                </a:moveTo>
                <a:lnTo>
                  <a:pt x="437477" y="0"/>
                </a:lnTo>
                <a:lnTo>
                  <a:pt x="437477" y="437476"/>
                </a:lnTo>
                <a:lnTo>
                  <a:pt x="0" y="4374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  <p:sp>
        <p:nvSpPr>
          <p:cNvPr id="24" name="Freeform 24"/>
          <p:cNvSpPr/>
          <p:nvPr/>
        </p:nvSpPr>
        <p:spPr>
          <a:xfrm rot="5400000" flipV="1">
            <a:off x="16286492" y="9039562"/>
            <a:ext cx="437477" cy="437477"/>
          </a:xfrm>
          <a:custGeom>
            <a:avLst/>
            <a:gdLst/>
            <a:ahLst/>
            <a:cxnLst/>
            <a:rect l="l" t="t" r="r" b="b"/>
            <a:pathLst>
              <a:path w="437477" h="437477">
                <a:moveTo>
                  <a:pt x="0" y="437476"/>
                </a:moveTo>
                <a:lnTo>
                  <a:pt x="437477" y="437476"/>
                </a:lnTo>
                <a:lnTo>
                  <a:pt x="437477" y="0"/>
                </a:lnTo>
                <a:lnTo>
                  <a:pt x="0" y="0"/>
                </a:lnTo>
                <a:lnTo>
                  <a:pt x="0" y="437476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Z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195</Words>
  <Application>Microsoft Office PowerPoint</Application>
  <PresentationFormat>Custom</PresentationFormat>
  <Paragraphs>44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DM Serif Display</vt:lpstr>
      <vt:lpstr>Arial</vt:lpstr>
      <vt:lpstr>Calibri</vt:lpstr>
      <vt:lpstr>Aptos</vt:lpstr>
      <vt:lpstr>Times New Roman</vt:lpstr>
      <vt:lpstr>Glacial Indifference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Cream Geometric Digital Marketing Presentation</dc:title>
  <dc:creator>M-COSBY</dc:creator>
  <cp:lastModifiedBy>MBUSO COSBY</cp:lastModifiedBy>
  <cp:revision>2</cp:revision>
  <cp:lastPrinted>2024-09-29T09:48:00Z</cp:lastPrinted>
  <dcterms:created xsi:type="dcterms:W3CDTF">2006-08-16T00:00:00Z</dcterms:created>
  <dcterms:modified xsi:type="dcterms:W3CDTF">2024-09-29T09:51:20Z</dcterms:modified>
  <dc:identifier>DAGSIPf3D1A</dc:identifier>
</cp:coreProperties>
</file>